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3" r:id="rId3"/>
    <p:sldId id="258" r:id="rId4"/>
    <p:sldId id="335" r:id="rId5"/>
    <p:sldId id="259" r:id="rId6"/>
    <p:sldId id="333" r:id="rId7"/>
    <p:sldId id="334" r:id="rId8"/>
    <p:sldId id="260" r:id="rId9"/>
    <p:sldId id="256" r:id="rId10"/>
    <p:sldId id="264" r:id="rId11"/>
    <p:sldId id="270" r:id="rId12"/>
    <p:sldId id="269" r:id="rId13"/>
    <p:sldId id="272" r:id="rId14"/>
    <p:sldId id="271" r:id="rId15"/>
    <p:sldId id="267" r:id="rId16"/>
    <p:sldId id="268" r:id="rId17"/>
    <p:sldId id="266" r:id="rId18"/>
    <p:sldId id="274" r:id="rId19"/>
    <p:sldId id="265" r:id="rId20"/>
    <p:sldId id="262" r:id="rId21"/>
    <p:sldId id="263" r:id="rId22"/>
    <p:sldId id="26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image" Target="../media/image96.jpg"/><Relationship Id="rId5" Type="http://schemas.openxmlformats.org/officeDocument/2006/relationships/image" Target="../media/image100.jpeg"/><Relationship Id="rId4" Type="http://schemas.openxmlformats.org/officeDocument/2006/relationships/image" Target="../media/image9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image" Target="../media/image96.jpg"/><Relationship Id="rId4" Type="http://schemas.openxmlformats.org/officeDocument/2006/relationships/image" Target="../media/image9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FlipVert="0" custFlipHor="0" custScaleX="56418" custScaleY="44054" custLinFactX="300000" custLinFactY="100000" custLinFactNeighborX="315144" custLinFactNeighborY="12125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Colorful buttons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5512" custScaleY="135512" custLinFactX="94721" custLinFactY="83434" custLinFactNeighborX="100000" custLinFactNeighborY="100000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 custLinFactX="-17944" custLinFactNeighborX="-100000" custLinFactNeighborY="-9654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Ang="5400000" custScaleX="135512" custScaleY="135512" custLinFactNeighborX="-60712" custLinFactNeighborY="33781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>
    <a:blipFill>
      <a:blip xmlns:r="http://schemas.openxmlformats.org/officeDocument/2006/relationships" r:embed="rId5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1241971" y="6026848"/>
          <a:ext cx="950022" cy="741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0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05" y="4165621"/>
        <a:ext cx="2714736" cy="768095"/>
      </dsp:txXfrm>
    </dsp:sp>
    <dsp:sp modelId="{7D166BBB-55AF-452C-B9A0-94A1EE55FF4F}">
      <dsp:nvSpPr>
        <dsp:cNvPr id="0" name=""/>
        <dsp:cNvSpPr/>
      </dsp:nvSpPr>
      <dsp:spPr>
        <a:xfrm>
          <a:off x="1205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6686352" y="4576112"/>
          <a:ext cx="2281886" cy="22818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9102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91020" y="4165621"/>
        <a:ext cx="2714736" cy="768095"/>
      </dsp:txXfrm>
    </dsp:sp>
    <dsp:sp modelId="{1223E777-77CB-4A9A-BF21-12B513842696}">
      <dsp:nvSpPr>
        <dsp:cNvPr id="0" name=""/>
        <dsp:cNvSpPr/>
      </dsp:nvSpPr>
      <dsp:spPr>
        <a:xfrm>
          <a:off x="3191020" y="4899313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611201" y="0"/>
          <a:ext cx="2281886" cy="228188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380835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380835" y="4165621"/>
        <a:ext cx="2714736" cy="768095"/>
      </dsp:txXfrm>
    </dsp:sp>
    <dsp:sp modelId="{EE420F84-477D-4635-BEF8-66426E9A259D}">
      <dsp:nvSpPr>
        <dsp:cNvPr id="0" name=""/>
        <dsp:cNvSpPr/>
      </dsp:nvSpPr>
      <dsp:spPr>
        <a:xfrm>
          <a:off x="6763640" y="351704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rot="5400000">
          <a:off x="8764745" y="2099942"/>
          <a:ext cx="2281886" cy="228188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5000" r="-5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570650" y="4165621"/>
          <a:ext cx="2714736" cy="76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570650" y="4165621"/>
        <a:ext cx="2714736" cy="768095"/>
      </dsp:txXfrm>
    </dsp:sp>
    <dsp:sp modelId="{5A7600AF-A34B-4D03-B3D6-B3C760AE8E06}">
      <dsp:nvSpPr>
        <dsp:cNvPr id="0" name=""/>
        <dsp:cNvSpPr/>
      </dsp:nvSpPr>
      <dsp:spPr>
        <a:xfrm>
          <a:off x="9571855" y="4830688"/>
          <a:ext cx="2714736" cy="95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A3E3-34F5-464E-B974-16DFE6F23BBF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2275-A385-4BD2-ABD2-C54E5F88FA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FF Meta Serif W01"/>
              </a:rPr>
              <a:t>You might also keep a notepad by the bed to jot down any nagging thoughts that would keep you awake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1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Ex: An airline attendant who must always smile, despite rude passengers.</a:t>
            </a:r>
          </a:p>
          <a:p>
            <a:pPr algn="ctr">
              <a:lnSpc>
                <a:spcPts val="2069"/>
              </a:lnSpc>
            </a:pPr>
            <a:r>
              <a:rPr lang="en-US" sz="1200" dirty="0">
                <a:solidFill>
                  <a:srgbClr val="000000"/>
                </a:solidFill>
                <a:latin typeface="Canva Sans"/>
              </a:rPr>
              <a:t>Truthful no but reluctant yes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2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time permits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2275-A385-4BD2-ABD2-C54E5F88FA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4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D8E5-6481-9ED1-38BC-A30E2867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EE879-A414-0939-BF54-36BFCA0D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1022-34F1-0612-CB71-C73105C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646-9A68-1899-D28C-75010F0F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DCDF-3091-8D76-9E61-2AF60390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3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501-F1F6-4393-08CA-7B4B31E3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51196-41C8-E40A-0789-6C1445BD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29F4-2E75-278F-6C2C-547C885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5545-9FDE-AB95-691E-6C0762CB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B09-44CF-2E98-1668-C54F4E9F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21331-48F0-0565-EF57-50CA0A4A7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3112E-F3D9-031E-CF1D-F045AFA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F09D-82AE-0B43-B663-DF09631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A2-58AA-765F-F30E-DAA8FA37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0BFF-FDF2-EECA-B43A-5CC8BE64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67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A11C-8746-B298-1056-847F64E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69DA-FEB5-7A1B-B559-C10699E8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52-FA26-1B34-00D9-7024FF94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1E82-21CB-6187-69D4-3819A6AA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8CDA-C6A9-6164-BA03-EB39EC1A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23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F3A-50C0-6F1F-43F8-59C73497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1DFB-3E87-798F-13E3-9B661679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D435-1735-831C-06EF-0B3179D2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A2F8-3611-B9FD-5F70-C00D4386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0F-90B8-CB39-761C-41749DB5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273-5BC3-77BC-F0CD-3FC8C0CD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B054-AAA8-A796-46A7-CD31B303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48E5-D7AF-E02D-95E9-D30E482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06A12-3F8F-E971-4F58-4410E8D9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A79F6-AA06-2EBB-D8E6-1D9235E6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4A5-BC63-FDBA-393E-80726F12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0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7D25-EC6B-A45E-8B14-743F502C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0A01-17AA-6E3D-B0CE-1D58645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54EAE-4C2D-3BA5-29F9-3266BFA5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7BFB-ED85-9012-2DDD-31AAEA16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F40D4-D692-71BA-3426-4631066DF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B47B5-F66E-4892-9F7F-334E681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83B-6172-6647-398D-17050F1D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23D0C-9DD7-9114-273A-A7C709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8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160-DEE0-3C0F-DBA8-A5B2520F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EC1C0-86C7-F436-36B8-6FA196E6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BC2F-33B8-87E4-E4D8-14264E58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C4BFA-B5A5-0B22-01BC-15C335F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9E6D-62C3-B250-6F76-14DA9AD0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F1130-0FB0-0FD8-E4D4-E1A3BC4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7E0B-6BD8-2B6B-4825-7C1229DA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7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8F83-15C9-1894-E1C4-1C622D70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C5EC-414A-5203-2389-DED4151D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71FDE-D534-A1C0-FA14-5C81B9D3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E43-550C-1595-8C4E-4B355866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87D-4B92-4457-ECA8-CE84CC0F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D45D-75F0-B42A-D5EE-4481C38B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87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D54-A83D-D921-D981-02C8181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371EB-251C-9A2C-2579-F8445CE2D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1E03-A3A8-A93D-AF48-D600211E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30095-D7FD-40EF-BE29-F5A8E5F9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E63-77FF-A25A-14CE-0E212F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F282-2900-909E-C86C-6A19572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A08A2-CAAB-3C16-0BD7-3144E28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23F1-698F-8BEC-453F-42707956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266B-3FE5-5271-799F-1719A465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8DA4-84EE-45BF-A872-B1ED95B0A279}" type="datetimeFigureOut">
              <a:rPr lang="en-CA" smtClean="0"/>
              <a:t>2023-09-06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7D74-FEBF-7388-CB41-486500145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0D2F-9FD0-99F6-54BA-E8F4BA75E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71DA-CAA4-4F65-BE9F-A18E9A2DD7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NN4EPJzGk&amp;t=6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estroytoda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1438275" y="2490281"/>
            <a:ext cx="9563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Unveiling the Spectrum of Rest : </a:t>
            </a:r>
          </a:p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Exploring Seven Transformative Dimensions</a:t>
            </a:r>
          </a:p>
          <a:p>
            <a:br>
              <a:rPr lang="en-US" dirty="0">
                <a:latin typeface="Neue Plak"/>
              </a:rPr>
            </a:br>
            <a:endParaRPr lang="en-CA" dirty="0">
              <a:latin typeface="Neue Pla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BA7E9-15BC-2ED8-65F4-7DDAABDD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79" y="5387428"/>
            <a:ext cx="2194750" cy="1120237"/>
          </a:xfrm>
          <a:prstGeom prst="rect">
            <a:avLst/>
          </a:prstGeom>
        </p:spPr>
      </p:pic>
      <p:pic>
        <p:nvPicPr>
          <p:cNvPr id="2" name="Picture Placeholder 10" descr="Colourful Donuts">
            <a:extLst>
              <a:ext uri="{FF2B5EF4-FFF2-40B4-BE49-F238E27FC236}">
                <a16:creationId xmlns:a16="http://schemas.microsoft.com/office/drawing/2014/main" id="{7ADDC6E1-7722-D8F0-4DC4-BCC826195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4126" y="0"/>
            <a:ext cx="1627874" cy="16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9465D4A-B34E-000E-C4E3-530AFD1E7631}"/>
              </a:ext>
            </a:extLst>
          </p:cNvPr>
          <p:cNvSpPr txBox="1"/>
          <p:nvPr/>
        </p:nvSpPr>
        <p:spPr>
          <a:xfrm>
            <a:off x="182879" y="1755073"/>
            <a:ext cx="11551921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Lack of sleep and overtraining deplete your body's energy.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Passive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Sleep 7+ hrs. nightly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power naps (as needed)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Active</a:t>
            </a:r>
          </a:p>
          <a:p>
            <a:pPr algn="ctr">
              <a:lnSpc>
                <a:spcPts val="2069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 Restorative activities</a:t>
            </a: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Massage improve the body’s circulation and flexibility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0C383-14D8-8A62-634E-0D09D3CEC218}"/>
              </a:ext>
            </a:extLst>
          </p:cNvPr>
          <p:cNvSpPr/>
          <p:nvPr/>
        </p:nvSpPr>
        <p:spPr>
          <a:xfrm>
            <a:off x="4523081" y="971550"/>
            <a:ext cx="1572919" cy="662143"/>
          </a:xfrm>
          <a:custGeom>
            <a:avLst/>
            <a:gdLst/>
            <a:ahLst/>
            <a:cxnLst/>
            <a:rect l="l" t="t" r="r" b="b"/>
            <a:pathLst>
              <a:path w="1316736" h="653430">
                <a:moveTo>
                  <a:pt x="0" y="0"/>
                </a:moveTo>
                <a:lnTo>
                  <a:pt x="1316736" y="0"/>
                </a:lnTo>
                <a:lnTo>
                  <a:pt x="1316736" y="653430"/>
                </a:lnTo>
                <a:lnTo>
                  <a:pt x="0" y="65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DEA13B-D014-7B28-B275-83C7979B67F9}"/>
              </a:ext>
            </a:extLst>
          </p:cNvPr>
          <p:cNvSpPr/>
          <p:nvPr/>
        </p:nvSpPr>
        <p:spPr>
          <a:xfrm>
            <a:off x="2644733" y="4161036"/>
            <a:ext cx="696063" cy="699283"/>
          </a:xfrm>
          <a:custGeom>
            <a:avLst/>
            <a:gdLst/>
            <a:ahLst/>
            <a:cxnLst/>
            <a:rect l="l" t="t" r="r" b="b"/>
            <a:pathLst>
              <a:path w="856623" h="738837">
                <a:moveTo>
                  <a:pt x="0" y="0"/>
                </a:moveTo>
                <a:lnTo>
                  <a:pt x="856623" y="0"/>
                </a:lnTo>
                <a:lnTo>
                  <a:pt x="856623" y="738837"/>
                </a:lnTo>
                <a:lnTo>
                  <a:pt x="0" y="73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063826-29BD-8ED1-D79C-2186A04F3D54}"/>
              </a:ext>
            </a:extLst>
          </p:cNvPr>
          <p:cNvSpPr/>
          <p:nvPr/>
        </p:nvSpPr>
        <p:spPr>
          <a:xfrm>
            <a:off x="8652387" y="2366479"/>
            <a:ext cx="1014194" cy="1251791"/>
          </a:xfrm>
          <a:custGeom>
            <a:avLst/>
            <a:gdLst/>
            <a:ahLst/>
            <a:cxnLst/>
            <a:rect l="l" t="t" r="r" b="b"/>
            <a:pathLst>
              <a:path w="908266" h="1130195">
                <a:moveTo>
                  <a:pt x="0" y="0"/>
                </a:moveTo>
                <a:lnTo>
                  <a:pt x="908266" y="0"/>
                </a:lnTo>
                <a:lnTo>
                  <a:pt x="908266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5B483D-28E5-C16E-4DEA-589940EE48A2}"/>
              </a:ext>
            </a:extLst>
          </p:cNvPr>
          <p:cNvSpPr txBox="1"/>
          <p:nvPr/>
        </p:nvSpPr>
        <p:spPr>
          <a:xfrm>
            <a:off x="584072" y="223446"/>
            <a:ext cx="978865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Physical Rest</a:t>
            </a:r>
          </a:p>
        </p:txBody>
      </p:sp>
    </p:spTree>
    <p:extLst>
      <p:ext uri="{BB962C8B-B14F-4D97-AF65-F5344CB8AC3E}">
        <p14:creationId xmlns:p14="http://schemas.microsoft.com/office/powerpoint/2010/main" val="8723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DA73BF-08E8-6388-B6B1-12DB6A24D3DE}"/>
              </a:ext>
            </a:extLst>
          </p:cNvPr>
          <p:cNvSpPr txBox="1"/>
          <p:nvPr/>
        </p:nvSpPr>
        <p:spPr>
          <a:xfrm>
            <a:off x="2425931" y="1028700"/>
            <a:ext cx="8537537" cy="4592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/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Mental rest deficit is caused by overtaxing your thinking.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Create a shutdown ritual to separate work and life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Notepad by the bed for nagging thoughts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Take a break from problem-solving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Brain-breaks</a:t>
            </a:r>
          </a:p>
          <a:p>
            <a:pPr marL="285750" indent="-285750" algn="just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Music, silence, journaling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5FFF0E-4D1B-8C5D-07DE-D6A1A3D778CB}"/>
              </a:ext>
            </a:extLst>
          </p:cNvPr>
          <p:cNvSpPr/>
          <p:nvPr/>
        </p:nvSpPr>
        <p:spPr>
          <a:xfrm>
            <a:off x="1920858" y="2031614"/>
            <a:ext cx="1010147" cy="578309"/>
          </a:xfrm>
          <a:custGeom>
            <a:avLst/>
            <a:gdLst/>
            <a:ahLst/>
            <a:cxnLst/>
            <a:rect l="l" t="t" r="r" b="b"/>
            <a:pathLst>
              <a:path w="1010147" h="578309">
                <a:moveTo>
                  <a:pt x="0" y="0"/>
                </a:moveTo>
                <a:lnTo>
                  <a:pt x="1010147" y="0"/>
                </a:lnTo>
                <a:lnTo>
                  <a:pt x="1010147" y="578309"/>
                </a:lnTo>
                <a:lnTo>
                  <a:pt x="0" y="578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F3465FF-CECD-987D-811E-B8C0FB735D9D}"/>
              </a:ext>
            </a:extLst>
          </p:cNvPr>
          <p:cNvSpPr/>
          <p:nvPr/>
        </p:nvSpPr>
        <p:spPr>
          <a:xfrm>
            <a:off x="5167249" y="2154835"/>
            <a:ext cx="928751" cy="910176"/>
          </a:xfrm>
          <a:custGeom>
            <a:avLst/>
            <a:gdLst/>
            <a:ahLst/>
            <a:cxnLst/>
            <a:rect l="l" t="t" r="r" b="b"/>
            <a:pathLst>
              <a:path w="928751" h="910176">
                <a:moveTo>
                  <a:pt x="0" y="0"/>
                </a:moveTo>
                <a:lnTo>
                  <a:pt x="928751" y="0"/>
                </a:lnTo>
                <a:lnTo>
                  <a:pt x="928751" y="910177"/>
                </a:lnTo>
                <a:lnTo>
                  <a:pt x="0" y="91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6D4FAE-91E1-938B-01F5-D18499C6A5BA}"/>
              </a:ext>
            </a:extLst>
          </p:cNvPr>
          <p:cNvSpPr/>
          <p:nvPr/>
        </p:nvSpPr>
        <p:spPr>
          <a:xfrm>
            <a:off x="1011552" y="5965253"/>
            <a:ext cx="1414380" cy="746085"/>
          </a:xfrm>
          <a:custGeom>
            <a:avLst/>
            <a:gdLst/>
            <a:ahLst/>
            <a:cxnLst/>
            <a:rect l="l" t="t" r="r" b="b"/>
            <a:pathLst>
              <a:path w="1414380" h="746085">
                <a:moveTo>
                  <a:pt x="0" y="0"/>
                </a:moveTo>
                <a:lnTo>
                  <a:pt x="1414379" y="0"/>
                </a:lnTo>
                <a:lnTo>
                  <a:pt x="1414379" y="746085"/>
                </a:lnTo>
                <a:lnTo>
                  <a:pt x="0" y="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B7940B5-148F-0508-B0B4-3A717F286D6E}"/>
              </a:ext>
            </a:extLst>
          </p:cNvPr>
          <p:cNvSpPr/>
          <p:nvPr/>
        </p:nvSpPr>
        <p:spPr>
          <a:xfrm>
            <a:off x="10675225" y="5795534"/>
            <a:ext cx="1236802" cy="737443"/>
          </a:xfrm>
          <a:custGeom>
            <a:avLst/>
            <a:gdLst/>
            <a:ahLst/>
            <a:cxnLst/>
            <a:rect l="l" t="t" r="r" b="b"/>
            <a:pathLst>
              <a:path w="1236802" h="737443">
                <a:moveTo>
                  <a:pt x="0" y="0"/>
                </a:moveTo>
                <a:lnTo>
                  <a:pt x="1236802" y="0"/>
                </a:lnTo>
                <a:lnTo>
                  <a:pt x="1236802" y="737443"/>
                </a:lnTo>
                <a:lnTo>
                  <a:pt x="0" y="73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BEC38-312C-D59D-CC5E-74C318484F06}"/>
              </a:ext>
            </a:extLst>
          </p:cNvPr>
          <p:cNvSpPr txBox="1"/>
          <p:nvPr/>
        </p:nvSpPr>
        <p:spPr>
          <a:xfrm>
            <a:off x="4630355" y="223446"/>
            <a:ext cx="1857503" cy="43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</p:spTree>
    <p:extLst>
      <p:ext uri="{BB962C8B-B14F-4D97-AF65-F5344CB8AC3E}">
        <p14:creationId xmlns:p14="http://schemas.microsoft.com/office/powerpoint/2010/main" val="355746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66DA5A-632A-2D47-660B-971EEB5E5105}"/>
              </a:ext>
            </a:extLst>
          </p:cNvPr>
          <p:cNvSpPr txBox="1"/>
          <p:nvPr/>
        </p:nvSpPr>
        <p:spPr>
          <a:xfrm>
            <a:off x="1604865" y="1582994"/>
            <a:ext cx="8817329" cy="4053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CA"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Emotional rest deficit occurs when you feel like you can't be authentic.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marL="285750" indent="-285750" algn="ctr">
              <a:lnSpc>
                <a:spcPts val="206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               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Spend time with people you can be authentic around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Try speaking with a therapist to release emotional labor</a:t>
            </a:r>
          </a:p>
          <a:p>
            <a:pPr marL="1257300" lvl="2" indent="-342900">
              <a:lnSpc>
                <a:spcPts val="2069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rgbClr val="000000"/>
                </a:solidFill>
                <a:latin typeface="Neue Plak"/>
              </a:rPr>
              <a:t>People pleasing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26B3371-D00E-CD7C-5D6D-CA3867499E55}"/>
              </a:ext>
            </a:extLst>
          </p:cNvPr>
          <p:cNvSpPr/>
          <p:nvPr/>
        </p:nvSpPr>
        <p:spPr>
          <a:xfrm>
            <a:off x="4670323" y="2959510"/>
            <a:ext cx="1912833" cy="783896"/>
          </a:xfrm>
          <a:custGeom>
            <a:avLst/>
            <a:gdLst/>
            <a:ahLst/>
            <a:cxnLst/>
            <a:rect l="l" t="t" r="r" b="b"/>
            <a:pathLst>
              <a:path w="1316736" h="574426">
                <a:moveTo>
                  <a:pt x="0" y="0"/>
                </a:moveTo>
                <a:lnTo>
                  <a:pt x="1316736" y="0"/>
                </a:lnTo>
                <a:lnTo>
                  <a:pt x="1316736" y="574426"/>
                </a:lnTo>
                <a:lnTo>
                  <a:pt x="0" y="57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4645DF-CEDD-F494-87F0-A5C40BAC4EA3}"/>
              </a:ext>
            </a:extLst>
          </p:cNvPr>
          <p:cNvSpPr txBox="1"/>
          <p:nvPr/>
        </p:nvSpPr>
        <p:spPr>
          <a:xfrm>
            <a:off x="2369639" y="272034"/>
            <a:ext cx="6475094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Neue Plak"/>
              </a:rPr>
              <a:t>Emotional Rest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109D904-FA3F-09D3-5EA3-C31B9F0AD7C2}"/>
              </a:ext>
            </a:extLst>
          </p:cNvPr>
          <p:cNvSpPr/>
          <p:nvPr/>
        </p:nvSpPr>
        <p:spPr>
          <a:xfrm>
            <a:off x="8961907" y="5464546"/>
            <a:ext cx="1316736" cy="1121420"/>
          </a:xfrm>
          <a:custGeom>
            <a:avLst/>
            <a:gdLst/>
            <a:ahLst/>
            <a:cxnLst/>
            <a:rect l="l" t="t" r="r" b="b"/>
            <a:pathLst>
              <a:path w="1316736" h="1121420">
                <a:moveTo>
                  <a:pt x="0" y="0"/>
                </a:moveTo>
                <a:lnTo>
                  <a:pt x="1316736" y="0"/>
                </a:lnTo>
                <a:lnTo>
                  <a:pt x="1316736" y="1121420"/>
                </a:lnTo>
                <a:lnTo>
                  <a:pt x="0" y="112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C7BEEA-CC7E-8840-17CD-261BD4516DDF}"/>
              </a:ext>
            </a:extLst>
          </p:cNvPr>
          <p:cNvSpPr/>
          <p:nvPr/>
        </p:nvSpPr>
        <p:spPr>
          <a:xfrm>
            <a:off x="10550691" y="272034"/>
            <a:ext cx="927588" cy="1043700"/>
          </a:xfrm>
          <a:custGeom>
            <a:avLst/>
            <a:gdLst/>
            <a:ahLst/>
            <a:cxnLst/>
            <a:rect l="l" t="t" r="r" b="b"/>
            <a:pathLst>
              <a:path w="927588" h="1043700">
                <a:moveTo>
                  <a:pt x="0" y="0"/>
                </a:moveTo>
                <a:lnTo>
                  <a:pt x="927588" y="0"/>
                </a:lnTo>
                <a:lnTo>
                  <a:pt x="927588" y="1043699"/>
                </a:lnTo>
                <a:lnTo>
                  <a:pt x="0" y="10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AE6EE5-1DDC-EF2A-AEE3-D63AE9168C57}"/>
              </a:ext>
            </a:extLst>
          </p:cNvPr>
          <p:cNvSpPr/>
          <p:nvPr/>
        </p:nvSpPr>
        <p:spPr>
          <a:xfrm>
            <a:off x="0" y="5609160"/>
            <a:ext cx="1201654" cy="1256754"/>
          </a:xfrm>
          <a:custGeom>
            <a:avLst/>
            <a:gdLst/>
            <a:ahLst/>
            <a:cxnLst/>
            <a:rect l="l" t="t" r="r" b="b"/>
            <a:pathLst>
              <a:path w="2633472" h="2633472">
                <a:moveTo>
                  <a:pt x="0" y="0"/>
                </a:moveTo>
                <a:lnTo>
                  <a:pt x="2633472" y="0"/>
                </a:lnTo>
                <a:lnTo>
                  <a:pt x="2633472" y="2633472"/>
                </a:lnTo>
                <a:lnTo>
                  <a:pt x="0" y="26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337978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1C280CC-235C-F050-568D-88F483F15B16}"/>
              </a:ext>
            </a:extLst>
          </p:cNvPr>
          <p:cNvSpPr txBox="1"/>
          <p:nvPr/>
        </p:nvSpPr>
        <p:spPr>
          <a:xfrm>
            <a:off x="182878" y="1089375"/>
            <a:ext cx="11578198" cy="732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6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Neue Plak"/>
              </a:rPr>
              <a:t> Important for anyone who must solve problems or brainstorm new ideas</a:t>
            </a: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Appreciate beauty in any form, whether natural or human-created. 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Natural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Take in a sunrise or sunset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Go for a walk in nature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Be childlike and reawaken wonder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b="1" dirty="0">
                <a:solidFill>
                  <a:srgbClr val="000000"/>
                </a:solidFill>
                <a:latin typeface="Neue Plak"/>
              </a:rPr>
              <a:t>Human-created</a:t>
            </a:r>
          </a:p>
          <a:p>
            <a:pPr algn="ctr">
              <a:lnSpc>
                <a:spcPts val="2068"/>
              </a:lnSpc>
            </a:pPr>
            <a:endParaRPr lang="en-US" sz="2400" b="1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Visit a museum or art festival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8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Engage with inspiring music, books, documentaries</a:t>
            </a:r>
          </a:p>
          <a:p>
            <a:pPr algn="ctr">
              <a:lnSpc>
                <a:spcPts val="2068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1626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AA09B4A-21D7-6846-4E86-BF64D061C938}"/>
              </a:ext>
            </a:extLst>
          </p:cNvPr>
          <p:cNvSpPr/>
          <p:nvPr/>
        </p:nvSpPr>
        <p:spPr>
          <a:xfrm>
            <a:off x="1402389" y="3572820"/>
            <a:ext cx="987135" cy="964525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5367F62-6C1A-75C6-CAEE-9FCD5CD796A6}"/>
              </a:ext>
            </a:extLst>
          </p:cNvPr>
          <p:cNvSpPr/>
          <p:nvPr/>
        </p:nvSpPr>
        <p:spPr>
          <a:xfrm>
            <a:off x="9564415" y="5423802"/>
            <a:ext cx="1076084" cy="689646"/>
          </a:xfrm>
          <a:custGeom>
            <a:avLst/>
            <a:gdLst/>
            <a:ahLst/>
            <a:cxnLst/>
            <a:rect l="l" t="t" r="r" b="b"/>
            <a:pathLst>
              <a:path w="1316736" h="771936">
                <a:moveTo>
                  <a:pt x="0" y="0"/>
                </a:moveTo>
                <a:lnTo>
                  <a:pt x="1316736" y="0"/>
                </a:lnTo>
                <a:lnTo>
                  <a:pt x="1316736" y="771936"/>
                </a:lnTo>
                <a:lnTo>
                  <a:pt x="0" y="77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A42B52-BBF8-CC97-50B8-42376CEEAD78}"/>
              </a:ext>
            </a:extLst>
          </p:cNvPr>
          <p:cNvSpPr/>
          <p:nvPr/>
        </p:nvSpPr>
        <p:spPr>
          <a:xfrm>
            <a:off x="9889349" y="6166065"/>
            <a:ext cx="1651734" cy="624977"/>
          </a:xfrm>
          <a:custGeom>
            <a:avLst/>
            <a:gdLst/>
            <a:ahLst/>
            <a:cxnLst/>
            <a:rect l="l" t="t" r="r" b="b"/>
            <a:pathLst>
              <a:path w="1316736" h="567394">
                <a:moveTo>
                  <a:pt x="0" y="0"/>
                </a:moveTo>
                <a:lnTo>
                  <a:pt x="1316736" y="0"/>
                </a:lnTo>
                <a:lnTo>
                  <a:pt x="1316736" y="567394"/>
                </a:lnTo>
                <a:lnTo>
                  <a:pt x="0" y="5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2A1EE9C-5329-CFB6-9A67-C912AD9893BB}"/>
              </a:ext>
            </a:extLst>
          </p:cNvPr>
          <p:cNvSpPr txBox="1"/>
          <p:nvPr/>
        </p:nvSpPr>
        <p:spPr>
          <a:xfrm>
            <a:off x="3086982" y="345110"/>
            <a:ext cx="55775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Creative Rest</a:t>
            </a:r>
          </a:p>
        </p:txBody>
      </p:sp>
    </p:spTree>
    <p:extLst>
      <p:ext uri="{BB962C8B-B14F-4D97-AF65-F5344CB8AC3E}">
        <p14:creationId xmlns:p14="http://schemas.microsoft.com/office/powerpoint/2010/main" val="243480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7F71C4-2384-3662-AD9C-400A0E576E1F}"/>
              </a:ext>
            </a:extLst>
          </p:cNvPr>
          <p:cNvSpPr txBox="1"/>
          <p:nvPr/>
        </p:nvSpPr>
        <p:spPr>
          <a:xfrm>
            <a:off x="182879" y="967505"/>
            <a:ext cx="11301197" cy="782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The modern individual is overstimulated.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Take a break from social media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off notifications (sounds and visual alerts)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Limit video meetings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     Set a relaxing evening ambiance (soothing music, candles)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Turn down lights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Digital Detox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D8B34C-000F-3BF1-9C9F-EFC9FD222B6B}"/>
              </a:ext>
            </a:extLst>
          </p:cNvPr>
          <p:cNvSpPr/>
          <p:nvPr/>
        </p:nvSpPr>
        <p:spPr>
          <a:xfrm>
            <a:off x="9240165" y="936974"/>
            <a:ext cx="1086809" cy="706374"/>
          </a:xfrm>
          <a:custGeom>
            <a:avLst/>
            <a:gdLst/>
            <a:ahLst/>
            <a:cxnLst/>
            <a:rect l="l" t="t" r="r" b="b"/>
            <a:pathLst>
              <a:path w="1705962" h="810332">
                <a:moveTo>
                  <a:pt x="0" y="0"/>
                </a:moveTo>
                <a:lnTo>
                  <a:pt x="1705963" y="0"/>
                </a:lnTo>
                <a:lnTo>
                  <a:pt x="1705963" y="810332"/>
                </a:lnTo>
                <a:lnTo>
                  <a:pt x="0" y="81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1FFB75-6EF8-4371-7223-1D47F20E1324}"/>
              </a:ext>
            </a:extLst>
          </p:cNvPr>
          <p:cNvSpPr/>
          <p:nvPr/>
        </p:nvSpPr>
        <p:spPr>
          <a:xfrm>
            <a:off x="8188144" y="466684"/>
            <a:ext cx="1428750" cy="940581"/>
          </a:xfrm>
          <a:custGeom>
            <a:avLst/>
            <a:gdLst/>
            <a:ahLst/>
            <a:cxnLst/>
            <a:rect l="l" t="t" r="r" b="b"/>
            <a:pathLst>
              <a:path w="1316736" h="1027054">
                <a:moveTo>
                  <a:pt x="0" y="0"/>
                </a:moveTo>
                <a:lnTo>
                  <a:pt x="1316736" y="0"/>
                </a:lnTo>
                <a:lnTo>
                  <a:pt x="1316736" y="1027054"/>
                </a:lnTo>
                <a:lnTo>
                  <a:pt x="0" y="1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ADFC86-F3F4-DA73-5F93-95160FE21AD8}"/>
              </a:ext>
            </a:extLst>
          </p:cNvPr>
          <p:cNvSpPr/>
          <p:nvPr/>
        </p:nvSpPr>
        <p:spPr>
          <a:xfrm>
            <a:off x="8420738" y="5969693"/>
            <a:ext cx="2719211" cy="476419"/>
          </a:xfrm>
          <a:custGeom>
            <a:avLst/>
            <a:gdLst/>
            <a:ahLst/>
            <a:cxnLst/>
            <a:rect l="l" t="t" r="r" b="b"/>
            <a:pathLst>
              <a:path w="1316736" h="476419">
                <a:moveTo>
                  <a:pt x="0" y="0"/>
                </a:moveTo>
                <a:lnTo>
                  <a:pt x="1316736" y="0"/>
                </a:lnTo>
                <a:lnTo>
                  <a:pt x="1316736" y="476419"/>
                </a:lnTo>
                <a:lnTo>
                  <a:pt x="0" y="47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8F86CC-BCC7-B031-97AF-BC782B769C6C}"/>
              </a:ext>
            </a:extLst>
          </p:cNvPr>
          <p:cNvSpPr/>
          <p:nvPr/>
        </p:nvSpPr>
        <p:spPr>
          <a:xfrm>
            <a:off x="1533611" y="3326869"/>
            <a:ext cx="1182243" cy="1196941"/>
          </a:xfrm>
          <a:custGeom>
            <a:avLst/>
            <a:gdLst/>
            <a:ahLst/>
            <a:cxnLst/>
            <a:rect l="l" t="t" r="r" b="b"/>
            <a:pathLst>
              <a:path w="1316736" h="1316736">
                <a:moveTo>
                  <a:pt x="0" y="0"/>
                </a:moveTo>
                <a:lnTo>
                  <a:pt x="1316736" y="0"/>
                </a:lnTo>
                <a:lnTo>
                  <a:pt x="131673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3EF9B7-774C-1059-2B25-737321F04B02}"/>
              </a:ext>
            </a:extLst>
          </p:cNvPr>
          <p:cNvSpPr/>
          <p:nvPr/>
        </p:nvSpPr>
        <p:spPr>
          <a:xfrm>
            <a:off x="473747" y="6484904"/>
            <a:ext cx="2119727" cy="202123"/>
          </a:xfrm>
          <a:custGeom>
            <a:avLst/>
            <a:gdLst/>
            <a:ahLst/>
            <a:cxnLst/>
            <a:rect l="l" t="t" r="r" b="b"/>
            <a:pathLst>
              <a:path w="851043" h="202123">
                <a:moveTo>
                  <a:pt x="0" y="0"/>
                </a:moveTo>
                <a:lnTo>
                  <a:pt x="851043" y="0"/>
                </a:lnTo>
                <a:lnTo>
                  <a:pt x="851043" y="202123"/>
                </a:lnTo>
                <a:lnTo>
                  <a:pt x="0" y="202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6D310F-AF0C-882C-B679-B62E8CC69AFA}"/>
              </a:ext>
            </a:extLst>
          </p:cNvPr>
          <p:cNvSpPr txBox="1"/>
          <p:nvPr/>
        </p:nvSpPr>
        <p:spPr>
          <a:xfrm>
            <a:off x="817464" y="272034"/>
            <a:ext cx="9132781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Sensory Rest</a:t>
            </a:r>
          </a:p>
        </p:txBody>
      </p:sp>
    </p:spTree>
    <p:extLst>
      <p:ext uri="{BB962C8B-B14F-4D97-AF65-F5344CB8AC3E}">
        <p14:creationId xmlns:p14="http://schemas.microsoft.com/office/powerpoint/2010/main" val="256953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E6A4A4-EC28-32B1-2BA7-B1895F75CA36}"/>
              </a:ext>
            </a:extLst>
          </p:cNvPr>
          <p:cNvSpPr txBox="1"/>
          <p:nvPr/>
        </p:nvSpPr>
        <p:spPr>
          <a:xfrm>
            <a:off x="182879" y="1094599"/>
            <a:ext cx="11237595" cy="7015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endParaRPr sz="2400" dirty="0"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Evaluate your relationships!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Spend more time with people who give you energy and provide support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Spend less time with people who steal your energy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If you're an introvert, block out time to be alone.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400" dirty="0">
                <a:solidFill>
                  <a:srgbClr val="000000"/>
                </a:solidFill>
                <a:latin typeface="Neue Plak"/>
              </a:rPr>
              <a:t>• Fill your own battery</a:t>
            </a: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400" dirty="0">
              <a:solidFill>
                <a:srgbClr val="000000"/>
              </a:solidFill>
              <a:latin typeface="Neue Plak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4A64A4-F887-BEC2-0E2A-689E33C6FB94}"/>
              </a:ext>
            </a:extLst>
          </p:cNvPr>
          <p:cNvSpPr/>
          <p:nvPr/>
        </p:nvSpPr>
        <p:spPr>
          <a:xfrm>
            <a:off x="5279111" y="741353"/>
            <a:ext cx="1316736" cy="1206459"/>
          </a:xfrm>
          <a:custGeom>
            <a:avLst/>
            <a:gdLst/>
            <a:ahLst/>
            <a:cxnLst/>
            <a:rect l="l" t="t" r="r" b="b"/>
            <a:pathLst>
              <a:path w="1316736" h="1206459">
                <a:moveTo>
                  <a:pt x="0" y="0"/>
                </a:moveTo>
                <a:lnTo>
                  <a:pt x="1316736" y="0"/>
                </a:lnTo>
                <a:lnTo>
                  <a:pt x="1316736" y="1206460"/>
                </a:lnTo>
                <a:lnTo>
                  <a:pt x="0" y="12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67FA2F-C8D8-A8A8-8F65-FDB5AD14EF74}"/>
              </a:ext>
            </a:extLst>
          </p:cNvPr>
          <p:cNvSpPr/>
          <p:nvPr/>
        </p:nvSpPr>
        <p:spPr>
          <a:xfrm>
            <a:off x="5307900" y="2505567"/>
            <a:ext cx="987552" cy="1327801"/>
          </a:xfrm>
          <a:custGeom>
            <a:avLst/>
            <a:gdLst/>
            <a:ahLst/>
            <a:cxnLst/>
            <a:rect l="l" t="t" r="r" b="b"/>
            <a:pathLst>
              <a:path w="987552" h="1327801">
                <a:moveTo>
                  <a:pt x="0" y="0"/>
                </a:moveTo>
                <a:lnTo>
                  <a:pt x="987552" y="0"/>
                </a:lnTo>
                <a:lnTo>
                  <a:pt x="987552" y="1327801"/>
                </a:lnTo>
                <a:lnTo>
                  <a:pt x="0" y="132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D54DFD-2C9E-087E-7508-B4EA8A00D71C}"/>
              </a:ext>
            </a:extLst>
          </p:cNvPr>
          <p:cNvSpPr/>
          <p:nvPr/>
        </p:nvSpPr>
        <p:spPr>
          <a:xfrm>
            <a:off x="927828" y="5747924"/>
            <a:ext cx="1316736" cy="1033638"/>
          </a:xfrm>
          <a:custGeom>
            <a:avLst/>
            <a:gdLst/>
            <a:ahLst/>
            <a:cxnLst/>
            <a:rect l="l" t="t" r="r" b="b"/>
            <a:pathLst>
              <a:path w="1316736" h="1033638">
                <a:moveTo>
                  <a:pt x="0" y="0"/>
                </a:moveTo>
                <a:lnTo>
                  <a:pt x="1316736" y="0"/>
                </a:lnTo>
                <a:lnTo>
                  <a:pt x="1316736" y="1033638"/>
                </a:lnTo>
                <a:lnTo>
                  <a:pt x="0" y="103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219C8A-76AF-A5CA-1818-4750C9F9548F}"/>
              </a:ext>
            </a:extLst>
          </p:cNvPr>
          <p:cNvSpPr/>
          <p:nvPr/>
        </p:nvSpPr>
        <p:spPr>
          <a:xfrm>
            <a:off x="10484856" y="5221852"/>
            <a:ext cx="1017949" cy="1052144"/>
          </a:xfrm>
          <a:custGeom>
            <a:avLst/>
            <a:gdLst/>
            <a:ahLst/>
            <a:cxnLst/>
            <a:rect l="l" t="t" r="r" b="b"/>
            <a:pathLst>
              <a:path w="1017949" h="1052144">
                <a:moveTo>
                  <a:pt x="0" y="0"/>
                </a:moveTo>
                <a:lnTo>
                  <a:pt x="1017949" y="0"/>
                </a:lnTo>
                <a:lnTo>
                  <a:pt x="1017949" y="1052144"/>
                </a:lnTo>
                <a:lnTo>
                  <a:pt x="0" y="105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00C28B-04D5-4AF9-409A-AB2362083AE8}"/>
              </a:ext>
            </a:extLst>
          </p:cNvPr>
          <p:cNvSpPr txBox="1"/>
          <p:nvPr/>
        </p:nvSpPr>
        <p:spPr>
          <a:xfrm>
            <a:off x="3615559" y="220280"/>
            <a:ext cx="508700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Social Rest</a:t>
            </a:r>
          </a:p>
        </p:txBody>
      </p:sp>
    </p:spTree>
    <p:extLst>
      <p:ext uri="{BB962C8B-B14F-4D97-AF65-F5344CB8AC3E}">
        <p14:creationId xmlns:p14="http://schemas.microsoft.com/office/powerpoint/2010/main" val="108526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F9DEC5-01EA-A171-451B-008D819C3009}"/>
              </a:ext>
            </a:extLst>
          </p:cNvPr>
          <p:cNvSpPr txBox="1"/>
          <p:nvPr/>
        </p:nvSpPr>
        <p:spPr>
          <a:xfrm>
            <a:off x="917866" y="1896741"/>
            <a:ext cx="10035488" cy="6732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sz="2000" dirty="0"/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Do things that provide a meaning.</a:t>
            </a: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Be part of something bigger than yourself.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Volunteer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Work a job that feels purpose-driven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r>
              <a:rPr lang="en-US" sz="2000" dirty="0">
                <a:solidFill>
                  <a:srgbClr val="000000"/>
                </a:solidFill>
                <a:latin typeface="Neue Plak"/>
              </a:rPr>
              <a:t> Participate in faith-based activities (if aligned to your belief system)</a:t>
            </a: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Neue Plak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069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CDC99A-F038-9057-2119-949EDB74C026}"/>
              </a:ext>
            </a:extLst>
          </p:cNvPr>
          <p:cNvSpPr/>
          <p:nvPr/>
        </p:nvSpPr>
        <p:spPr>
          <a:xfrm>
            <a:off x="5275098" y="2164578"/>
            <a:ext cx="1321023" cy="774450"/>
          </a:xfrm>
          <a:custGeom>
            <a:avLst/>
            <a:gdLst/>
            <a:ahLst/>
            <a:cxnLst/>
            <a:rect l="l" t="t" r="r" b="b"/>
            <a:pathLst>
              <a:path w="1321023" h="774450">
                <a:moveTo>
                  <a:pt x="0" y="0"/>
                </a:moveTo>
                <a:lnTo>
                  <a:pt x="1321023" y="0"/>
                </a:lnTo>
                <a:lnTo>
                  <a:pt x="1321023" y="774450"/>
                </a:lnTo>
                <a:lnTo>
                  <a:pt x="0" y="7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947968-08D3-71DF-DC8D-B329E40C56C4}"/>
              </a:ext>
            </a:extLst>
          </p:cNvPr>
          <p:cNvSpPr/>
          <p:nvPr/>
        </p:nvSpPr>
        <p:spPr>
          <a:xfrm>
            <a:off x="219222" y="4385308"/>
            <a:ext cx="2633472" cy="1063264"/>
          </a:xfrm>
          <a:custGeom>
            <a:avLst/>
            <a:gdLst/>
            <a:ahLst/>
            <a:cxnLst/>
            <a:rect l="l" t="t" r="r" b="b"/>
            <a:pathLst>
              <a:path w="2633472" h="1063264">
                <a:moveTo>
                  <a:pt x="0" y="0"/>
                </a:moveTo>
                <a:lnTo>
                  <a:pt x="2633472" y="0"/>
                </a:lnTo>
                <a:lnTo>
                  <a:pt x="2633472" y="1063264"/>
                </a:lnTo>
                <a:lnTo>
                  <a:pt x="0" y="106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71CB8D-353D-C630-30F8-B3A97D8988B1}"/>
              </a:ext>
            </a:extLst>
          </p:cNvPr>
          <p:cNvSpPr/>
          <p:nvPr/>
        </p:nvSpPr>
        <p:spPr>
          <a:xfrm>
            <a:off x="10194073" y="490987"/>
            <a:ext cx="1316736" cy="1520042"/>
          </a:xfrm>
          <a:custGeom>
            <a:avLst/>
            <a:gdLst/>
            <a:ahLst/>
            <a:cxnLst/>
            <a:rect l="l" t="t" r="r" b="b"/>
            <a:pathLst>
              <a:path w="1316736" h="1520042">
                <a:moveTo>
                  <a:pt x="0" y="0"/>
                </a:moveTo>
                <a:lnTo>
                  <a:pt x="1316736" y="0"/>
                </a:lnTo>
                <a:lnTo>
                  <a:pt x="1316736" y="1520042"/>
                </a:lnTo>
                <a:lnTo>
                  <a:pt x="0" y="152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AE6AC4-38FE-C756-4BBA-200584A1CB61}"/>
              </a:ext>
            </a:extLst>
          </p:cNvPr>
          <p:cNvSpPr/>
          <p:nvPr/>
        </p:nvSpPr>
        <p:spPr>
          <a:xfrm>
            <a:off x="11510809" y="4385308"/>
            <a:ext cx="461969" cy="2237062"/>
          </a:xfrm>
          <a:custGeom>
            <a:avLst/>
            <a:gdLst/>
            <a:ahLst/>
            <a:cxnLst/>
            <a:rect l="l" t="t" r="r" b="b"/>
            <a:pathLst>
              <a:path w="461969" h="2237062">
                <a:moveTo>
                  <a:pt x="0" y="0"/>
                </a:moveTo>
                <a:lnTo>
                  <a:pt x="461969" y="0"/>
                </a:lnTo>
                <a:lnTo>
                  <a:pt x="461969" y="2237062"/>
                </a:lnTo>
                <a:lnTo>
                  <a:pt x="0" y="2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4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E8CCC6-0C7D-34BB-CB71-07A41CCC8C99}"/>
              </a:ext>
            </a:extLst>
          </p:cNvPr>
          <p:cNvSpPr txBox="1"/>
          <p:nvPr/>
        </p:nvSpPr>
        <p:spPr>
          <a:xfrm>
            <a:off x="917866" y="272034"/>
            <a:ext cx="938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Spiritual 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9C36D-4C34-B246-D8C6-19A643D476E9}"/>
              </a:ext>
            </a:extLst>
          </p:cNvPr>
          <p:cNvSpPr txBox="1"/>
          <p:nvPr/>
        </p:nvSpPr>
        <p:spPr>
          <a:xfrm>
            <a:off x="1366346" y="998822"/>
            <a:ext cx="893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eue Plak"/>
              </a:rPr>
              <a:t>A</a:t>
            </a:r>
            <a:r>
              <a:rPr lang="en-US" sz="2400" i="0" dirty="0">
                <a:solidFill>
                  <a:srgbClr val="333333"/>
                </a:solidFill>
                <a:effectLst/>
                <a:latin typeface="Neue Plak"/>
              </a:rPr>
              <a:t>bility to connect beyond the physical and mental and feel a deep sense of belonging, love, acceptance and purpose </a:t>
            </a:r>
            <a:endParaRPr lang="en-CA" sz="2400" dirty="0"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6400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3C8C464-B50B-BA80-A636-5191F1E422EB}"/>
              </a:ext>
            </a:extLst>
          </p:cNvPr>
          <p:cNvSpPr/>
          <p:nvPr/>
        </p:nvSpPr>
        <p:spPr>
          <a:xfrm>
            <a:off x="4866278" y="4627983"/>
            <a:ext cx="1316736" cy="1149151"/>
          </a:xfrm>
          <a:custGeom>
            <a:avLst/>
            <a:gdLst/>
            <a:ahLst/>
            <a:cxnLst/>
            <a:rect l="l" t="t" r="r" b="b"/>
            <a:pathLst>
              <a:path w="1316736" h="1149151">
                <a:moveTo>
                  <a:pt x="0" y="0"/>
                </a:moveTo>
                <a:lnTo>
                  <a:pt x="1316736" y="0"/>
                </a:lnTo>
                <a:lnTo>
                  <a:pt x="1316736" y="1149152"/>
                </a:lnTo>
                <a:lnTo>
                  <a:pt x="0" y="1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DDCEFF-AE08-7952-4484-802B9B12B62E}"/>
              </a:ext>
            </a:extLst>
          </p:cNvPr>
          <p:cNvSpPr/>
          <p:nvPr/>
        </p:nvSpPr>
        <p:spPr>
          <a:xfrm>
            <a:off x="567465" y="4815790"/>
            <a:ext cx="704952" cy="1212821"/>
          </a:xfrm>
          <a:custGeom>
            <a:avLst/>
            <a:gdLst/>
            <a:ahLst/>
            <a:cxnLst/>
            <a:rect l="l" t="t" r="r" b="b"/>
            <a:pathLst>
              <a:path w="704952" h="1212821">
                <a:moveTo>
                  <a:pt x="0" y="0"/>
                </a:moveTo>
                <a:lnTo>
                  <a:pt x="704952" y="0"/>
                </a:lnTo>
                <a:lnTo>
                  <a:pt x="704952" y="1212821"/>
                </a:lnTo>
                <a:lnTo>
                  <a:pt x="0" y="121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69C291-C655-F212-7277-4AD74527FA52}"/>
              </a:ext>
            </a:extLst>
          </p:cNvPr>
          <p:cNvSpPr txBox="1"/>
          <p:nvPr/>
        </p:nvSpPr>
        <p:spPr>
          <a:xfrm>
            <a:off x="1160205" y="2919881"/>
            <a:ext cx="8878529" cy="15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Dr. Dalton-Smith recommends starting with your 1-2 biggest rest deficits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Don’t try to eat the whole elephant at once</a:t>
            </a: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  <a:p>
            <a:pPr marL="285750" indent="-285750" algn="ctr">
              <a:lnSpc>
                <a:spcPts val="1693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Then, over time, create daily and weekly habits to get all 7 (habit stacking)</a:t>
            </a:r>
          </a:p>
          <a:p>
            <a:pPr algn="ctr">
              <a:lnSpc>
                <a:spcPts val="133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00252B-408F-7E26-919A-1134D8171D0B}"/>
              </a:ext>
            </a:extLst>
          </p:cNvPr>
          <p:cNvSpPr/>
          <p:nvPr/>
        </p:nvSpPr>
        <p:spPr>
          <a:xfrm>
            <a:off x="11204448" y="141588"/>
            <a:ext cx="987552" cy="1066183"/>
          </a:xfrm>
          <a:custGeom>
            <a:avLst/>
            <a:gdLst/>
            <a:ahLst/>
            <a:cxnLst/>
            <a:rect l="l" t="t" r="r" b="b"/>
            <a:pathLst>
              <a:path w="987552" h="1066183">
                <a:moveTo>
                  <a:pt x="0" y="0"/>
                </a:moveTo>
                <a:lnTo>
                  <a:pt x="987552" y="0"/>
                </a:lnTo>
                <a:lnTo>
                  <a:pt x="987552" y="1066183"/>
                </a:lnTo>
                <a:lnTo>
                  <a:pt x="0" y="1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" name="Picture Placeholder 11" descr="Colourful Unicorn">
            <a:extLst>
              <a:ext uri="{FF2B5EF4-FFF2-40B4-BE49-F238E27FC236}">
                <a16:creationId xmlns:a16="http://schemas.microsoft.com/office/drawing/2014/main" id="{88A3BF1E-F080-4998-F56E-8489B71F66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159" y="4828633"/>
            <a:ext cx="2242381" cy="2029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793C-3103-389F-3986-016AFA57DC2D}"/>
              </a:ext>
            </a:extLst>
          </p:cNvPr>
          <p:cNvSpPr txBox="1"/>
          <p:nvPr/>
        </p:nvSpPr>
        <p:spPr>
          <a:xfrm>
            <a:off x="1622323" y="648929"/>
            <a:ext cx="6548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Neue Plak"/>
              </a:rPr>
              <a:t>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D85E-D023-1570-3F82-FA9E5C7A0CC5}"/>
              </a:ext>
            </a:extLst>
          </p:cNvPr>
          <p:cNvSpPr txBox="1"/>
          <p:nvPr/>
        </p:nvSpPr>
        <p:spPr>
          <a:xfrm>
            <a:off x="4424855" y="2043404"/>
            <a:ext cx="284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REST = RESTORATION</a:t>
            </a:r>
          </a:p>
        </p:txBody>
      </p:sp>
    </p:spTree>
    <p:extLst>
      <p:ext uri="{BB962C8B-B14F-4D97-AF65-F5344CB8AC3E}">
        <p14:creationId xmlns:p14="http://schemas.microsoft.com/office/powerpoint/2010/main" val="110372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69488-0FC4-8B8C-C833-BF32EB6AFE13}"/>
              </a:ext>
            </a:extLst>
          </p:cNvPr>
          <p:cNvSpPr txBox="1"/>
          <p:nvPr/>
        </p:nvSpPr>
        <p:spPr>
          <a:xfrm>
            <a:off x="781050" y="2490281"/>
            <a:ext cx="10220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Inspiration :Dr. Saundra Dalton-Smith </a:t>
            </a:r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  <a:hlinkClick r:id="rId2"/>
              </a:rPr>
              <a:t>https://www.youtube.com/watch?v=ZGNN4EPJzGk&amp;t=6s</a:t>
            </a:r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pPr algn="l" fontAlgn="base"/>
            <a:endParaRPr lang="en-US" sz="4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Helping organizations overcome burnout, decrease employee turnover, and cultivate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 rtl="0" fontAlgn="base"/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a well-being culture featuring her proprietary </a:t>
            </a:r>
            <a:r>
              <a:rPr lang="en-US" sz="2200" b="1" i="0" dirty="0">
                <a:solidFill>
                  <a:srgbClr val="242323"/>
                </a:solidFill>
                <a:effectLst/>
                <a:latin typeface="Neue Plak"/>
              </a:rPr>
              <a:t>7 Types of Rest</a:t>
            </a:r>
            <a:r>
              <a:rPr lang="en-US" sz="2200" b="0" i="0" dirty="0">
                <a:solidFill>
                  <a:srgbClr val="242323"/>
                </a:solidFill>
                <a:effectLst/>
                <a:latin typeface="Neue Plak"/>
              </a:rPr>
              <a:t> framework.</a:t>
            </a:r>
            <a:endParaRPr lang="en-US" sz="2200" b="0" i="0" dirty="0">
              <a:solidFill>
                <a:srgbClr val="000000"/>
              </a:solidFill>
              <a:effectLst/>
              <a:latin typeface="Neue Plak"/>
            </a:endParaRPr>
          </a:p>
          <a:p>
            <a:pPr algn="l"/>
            <a:endParaRPr lang="en-US" sz="4000" b="1" i="0" dirty="0">
              <a:solidFill>
                <a:srgbClr val="1E0A3C"/>
              </a:solidFill>
              <a:effectLst/>
              <a:latin typeface="Neue Plak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196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2DF2-4A5C-3991-457D-7CD0FA7A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0EAA9-21E1-39E9-70BD-8B80CB32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44" y="304800"/>
            <a:ext cx="4449295" cy="6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your Ikigai to increase happiness and balance in your life.">
            <a:extLst>
              <a:ext uri="{FF2B5EF4-FFF2-40B4-BE49-F238E27FC236}">
                <a16:creationId xmlns:a16="http://schemas.microsoft.com/office/drawing/2014/main" id="{6560683A-4225-4755-43D6-E75421FC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EDEBE-E89E-B113-E990-B476AB4EDC30}"/>
              </a:ext>
            </a:extLst>
          </p:cNvPr>
          <p:cNvSpPr txBox="1"/>
          <p:nvPr/>
        </p:nvSpPr>
        <p:spPr>
          <a:xfrm>
            <a:off x="3208082" y="3011391"/>
            <a:ext cx="9563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1E0A3C"/>
                </a:solidFill>
                <a:effectLst/>
                <a:latin typeface="Neue Plak"/>
              </a:rPr>
              <a:t>Thank you :)</a:t>
            </a: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3" name="Picture Placeholder 10" descr="Colourful Biscuits ">
            <a:extLst>
              <a:ext uri="{FF2B5EF4-FFF2-40B4-BE49-F238E27FC236}">
                <a16:creationId xmlns:a16="http://schemas.microsoft.com/office/drawing/2014/main" id="{8E192630-8F4B-3855-C65A-0AE854C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870" y="4004971"/>
            <a:ext cx="2702767" cy="2702767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23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Colourful Biscuits with faces">
            <a:extLst>
              <a:ext uri="{FF2B5EF4-FFF2-40B4-BE49-F238E27FC236}">
                <a16:creationId xmlns:a16="http://schemas.microsoft.com/office/drawing/2014/main" id="{A0C68CFF-78FA-D971-275A-343FCE02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92" y="305059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DC62B-AC24-B5EC-9E77-876C408188A7}"/>
              </a:ext>
            </a:extLst>
          </p:cNvPr>
          <p:cNvSpPr txBox="1"/>
          <p:nvPr/>
        </p:nvSpPr>
        <p:spPr>
          <a:xfrm>
            <a:off x="4460033" y="2341984"/>
            <a:ext cx="127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447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198182" cy="115885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687493"/>
              </p:ext>
            </p:extLst>
          </p:nvPr>
        </p:nvGraphicFramePr>
        <p:xfrm>
          <a:off x="1" y="1"/>
          <a:ext cx="1228659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30B2A718-172A-143A-CFB0-E3BACFCBB884}"/>
              </a:ext>
            </a:extLst>
          </p:cNvPr>
          <p:cNvSpPr/>
          <p:nvPr/>
        </p:nvSpPr>
        <p:spPr>
          <a:xfrm>
            <a:off x="2137713" y="4576113"/>
            <a:ext cx="2281886" cy="2281886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96ABF9-5063-3A6A-47E3-36A80C80F4CB}"/>
              </a:ext>
            </a:extLst>
          </p:cNvPr>
          <p:cNvSpPr/>
          <p:nvPr/>
        </p:nvSpPr>
        <p:spPr>
          <a:xfrm>
            <a:off x="856660" y="1686184"/>
            <a:ext cx="2281886" cy="2281886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27590"/>
              <a:satOff val="-1310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79482-8510-C4AF-03A3-E09150FB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30" y="1698327"/>
            <a:ext cx="4292081" cy="4292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D8E11-4BE8-1CA0-E676-3071E80491DF}"/>
              </a:ext>
            </a:extLst>
          </p:cNvPr>
          <p:cNvSpPr txBox="1"/>
          <p:nvPr/>
        </p:nvSpPr>
        <p:spPr>
          <a:xfrm>
            <a:off x="3279228" y="599090"/>
            <a:ext cx="563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PROACTIVE vs REACTIVE</a:t>
            </a:r>
          </a:p>
        </p:txBody>
      </p:sp>
    </p:spTree>
    <p:extLst>
      <p:ext uri="{BB962C8B-B14F-4D97-AF65-F5344CB8AC3E}">
        <p14:creationId xmlns:p14="http://schemas.microsoft.com/office/powerpoint/2010/main" val="34743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931BFD2-0922-4776-70C7-5A712B1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70506"/>
            <a:ext cx="5771493" cy="56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7A364-BF75-AD37-D963-BAA5858F8424}"/>
              </a:ext>
            </a:extLst>
          </p:cNvPr>
          <p:cNvSpPr txBox="1"/>
          <p:nvPr/>
        </p:nvSpPr>
        <p:spPr>
          <a:xfrm>
            <a:off x="3216166" y="157656"/>
            <a:ext cx="6653048" cy="101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eue Plak"/>
              </a:rPr>
              <a:t>Visualizing burnout.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52DC-FF15-6A25-0955-37958147F682}"/>
              </a:ext>
            </a:extLst>
          </p:cNvPr>
          <p:cNvSpPr txBox="1"/>
          <p:nvPr/>
        </p:nvSpPr>
        <p:spPr>
          <a:xfrm>
            <a:off x="9564415" y="6453351"/>
            <a:ext cx="29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Credits : </a:t>
            </a:r>
            <a:r>
              <a:rPr lang="en-CA" b="1" i="0" u="none" strike="noStrike" dirty="0">
                <a:solidFill>
                  <a:srgbClr val="E7E9EA"/>
                </a:solidFill>
                <a:effectLst/>
                <a:latin typeface="TwitterChirp"/>
                <a:hlinkClick r:id="rId3"/>
              </a:rPr>
              <a:t>Jonnie Hallman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78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95F8-2BE0-82ED-7EF0-29C9D9FC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1" y="2437650"/>
            <a:ext cx="6010845" cy="3141306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3AD34C3A-712B-43B1-3D5B-6D89330867E9}"/>
              </a:ext>
            </a:extLst>
          </p:cNvPr>
          <p:cNvSpPr/>
          <p:nvPr/>
        </p:nvSpPr>
        <p:spPr>
          <a:xfrm>
            <a:off x="11174338" y="5766674"/>
            <a:ext cx="1017662" cy="1091326"/>
          </a:xfrm>
          <a:custGeom>
            <a:avLst/>
            <a:gdLst/>
            <a:ahLst/>
            <a:cxnLst/>
            <a:rect l="l" t="t" r="r" b="b"/>
            <a:pathLst>
              <a:path w="1017662" h="1091326">
                <a:moveTo>
                  <a:pt x="0" y="0"/>
                </a:moveTo>
                <a:lnTo>
                  <a:pt x="1017662" y="0"/>
                </a:lnTo>
                <a:lnTo>
                  <a:pt x="1017662" y="1091326"/>
                </a:lnTo>
                <a:lnTo>
                  <a:pt x="0" y="10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482C-6B40-851D-1F8F-7356A7D96D01}"/>
              </a:ext>
            </a:extLst>
          </p:cNvPr>
          <p:cNvSpPr txBox="1"/>
          <p:nvPr/>
        </p:nvSpPr>
        <p:spPr>
          <a:xfrm>
            <a:off x="2984938" y="998482"/>
            <a:ext cx="50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EXPECTATIONS vs REALITY</a:t>
            </a:r>
          </a:p>
        </p:txBody>
      </p:sp>
    </p:spTree>
    <p:extLst>
      <p:ext uri="{BB962C8B-B14F-4D97-AF65-F5344CB8AC3E}">
        <p14:creationId xmlns:p14="http://schemas.microsoft.com/office/powerpoint/2010/main" val="14129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4000" dirty="0"/>
              <a:t>SLEEP ≠  REST</a:t>
            </a:r>
          </a:p>
          <a:p>
            <a:pPr marL="0" indent="0" algn="ctr">
              <a:buNone/>
            </a:pPr>
            <a:endParaRPr lang="en-CA" sz="4000" dirty="0"/>
          </a:p>
          <a:p>
            <a:pPr marL="0" indent="0" algn="ctr">
              <a:buNone/>
            </a:pPr>
            <a:r>
              <a:rPr lang="en-CA" sz="4000" dirty="0"/>
              <a:t>1/7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3AD531CA-8935-1D91-CB51-68D1025D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91" y="4001294"/>
            <a:ext cx="914400" cy="914400"/>
          </a:xfrm>
          <a:prstGeom prst="rect">
            <a:avLst/>
          </a:prstGeom>
        </p:spPr>
      </p:pic>
      <p:pic>
        <p:nvPicPr>
          <p:cNvPr id="6" name="Picture 5" descr="Koala on a tree">
            <a:extLst>
              <a:ext uri="{FF2B5EF4-FFF2-40B4-BE49-F238E27FC236}">
                <a16:creationId xmlns:a16="http://schemas.microsoft.com/office/drawing/2014/main" id="{ECA9E612-5532-D751-8F01-E9E26CD3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012"/>
            <a:ext cx="2057987" cy="1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A0E-3DC0-A3AD-C5D7-B663BC24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Neue Plak"/>
              </a:rPr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08F-0361-B856-6AE6-576B48B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85000" lnSpcReduction="20000"/>
          </a:bodyPr>
          <a:lstStyle/>
          <a:p>
            <a:endParaRPr lang="en-CA" dirty="0">
              <a:latin typeface="Neue Plak"/>
            </a:endParaRPr>
          </a:p>
          <a:p>
            <a:pPr marL="0" indent="0" algn="just">
              <a:buNone/>
            </a:pPr>
            <a:endParaRPr lang="en-CA" dirty="0">
              <a:latin typeface="Neue Plak"/>
            </a:endParaRPr>
          </a:p>
          <a:p>
            <a:pPr algn="just"/>
            <a:r>
              <a:rPr lang="en-CA" sz="4000" dirty="0">
                <a:latin typeface="Neue Plak"/>
              </a:rPr>
              <a:t>Underused</a:t>
            </a:r>
          </a:p>
          <a:p>
            <a:pPr algn="just"/>
            <a:r>
              <a:rPr lang="en-CA" sz="4000" dirty="0">
                <a:latin typeface="Neue Plak"/>
              </a:rPr>
              <a:t>Chemical Free</a:t>
            </a:r>
          </a:p>
          <a:p>
            <a:pPr algn="just"/>
            <a:r>
              <a:rPr lang="en-CA" sz="4000" dirty="0">
                <a:latin typeface="Neue Plak"/>
              </a:rPr>
              <a:t>Safe</a:t>
            </a:r>
          </a:p>
          <a:p>
            <a:pPr algn="just"/>
            <a:r>
              <a:rPr lang="en-CA" sz="4000" dirty="0">
                <a:latin typeface="Neue Plak"/>
              </a:rPr>
              <a:t>Effective </a:t>
            </a:r>
          </a:p>
          <a:p>
            <a:pPr algn="just"/>
            <a:r>
              <a:rPr lang="en-CA" sz="4000" dirty="0">
                <a:latin typeface="Neue Plak"/>
              </a:rPr>
              <a:t>Alternative form of therapy</a:t>
            </a:r>
          </a:p>
          <a:p>
            <a:pPr marL="0" indent="0">
              <a:buNone/>
            </a:pPr>
            <a:endParaRPr lang="en-CA" sz="4000" dirty="0">
              <a:latin typeface="Neue Plak"/>
            </a:endParaRPr>
          </a:p>
          <a:p>
            <a:pPr marL="0" indent="0">
              <a:buNone/>
            </a:pPr>
            <a:r>
              <a:rPr lang="en-CA" sz="4000" dirty="0">
                <a:latin typeface="Neue Plak"/>
              </a:rPr>
              <a:t>			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A7770D8-6500-D3D4-3EF2-B437F4B38E6A}"/>
              </a:ext>
            </a:extLst>
          </p:cNvPr>
          <p:cNvSpPr/>
          <p:nvPr/>
        </p:nvSpPr>
        <p:spPr>
          <a:xfrm>
            <a:off x="11454406" y="6311900"/>
            <a:ext cx="384585" cy="412740"/>
          </a:xfrm>
          <a:custGeom>
            <a:avLst/>
            <a:gdLst/>
            <a:ahLst/>
            <a:cxnLst/>
            <a:rect l="l" t="t" r="r" b="b"/>
            <a:pathLst>
              <a:path w="384585" h="412740">
                <a:moveTo>
                  <a:pt x="0" y="0"/>
                </a:moveTo>
                <a:lnTo>
                  <a:pt x="384585" y="0"/>
                </a:lnTo>
                <a:lnTo>
                  <a:pt x="384585" y="412740"/>
                </a:lnTo>
                <a:lnTo>
                  <a:pt x="0" y="41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9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D923F-B722-AFE2-A889-02C7D52C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1074575"/>
            <a:ext cx="36576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8731701-A2F4-A687-1B88-AD3847070A3C}"/>
              </a:ext>
            </a:extLst>
          </p:cNvPr>
          <p:cNvSpPr/>
          <p:nvPr/>
        </p:nvSpPr>
        <p:spPr>
          <a:xfrm>
            <a:off x="4717810" y="924856"/>
            <a:ext cx="1007063" cy="989440"/>
          </a:xfrm>
          <a:custGeom>
            <a:avLst/>
            <a:gdLst/>
            <a:ahLst/>
            <a:cxnLst/>
            <a:rect l="l" t="t" r="r" b="b"/>
            <a:pathLst>
              <a:path w="1007063" h="989440">
                <a:moveTo>
                  <a:pt x="0" y="0"/>
                </a:moveTo>
                <a:lnTo>
                  <a:pt x="1007064" y="0"/>
                </a:lnTo>
                <a:lnTo>
                  <a:pt x="1007064" y="989440"/>
                </a:lnTo>
                <a:lnTo>
                  <a:pt x="0" y="9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578FFAC-0DEA-2A2F-1C71-4BBC469B487F}"/>
              </a:ext>
            </a:extLst>
          </p:cNvPr>
          <p:cNvSpPr/>
          <p:nvPr/>
        </p:nvSpPr>
        <p:spPr>
          <a:xfrm>
            <a:off x="6918866" y="3580977"/>
            <a:ext cx="930733" cy="1320188"/>
          </a:xfrm>
          <a:custGeom>
            <a:avLst/>
            <a:gdLst/>
            <a:ahLst/>
            <a:cxnLst/>
            <a:rect l="l" t="t" r="r" b="b"/>
            <a:pathLst>
              <a:path w="930733" h="1320188">
                <a:moveTo>
                  <a:pt x="0" y="0"/>
                </a:moveTo>
                <a:lnTo>
                  <a:pt x="930733" y="0"/>
                </a:lnTo>
                <a:lnTo>
                  <a:pt x="930733" y="1320188"/>
                </a:lnTo>
                <a:lnTo>
                  <a:pt x="0" y="132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AF5C486C-BDE7-F080-03B9-A0B3D252A035}"/>
              </a:ext>
            </a:extLst>
          </p:cNvPr>
          <p:cNvSpPr/>
          <p:nvPr/>
        </p:nvSpPr>
        <p:spPr>
          <a:xfrm>
            <a:off x="6918866" y="1997408"/>
            <a:ext cx="1183171" cy="1013090"/>
          </a:xfrm>
          <a:custGeom>
            <a:avLst/>
            <a:gdLst/>
            <a:ahLst/>
            <a:cxnLst/>
            <a:rect l="l" t="t" r="r" b="b"/>
            <a:pathLst>
              <a:path w="1183171" h="1013090">
                <a:moveTo>
                  <a:pt x="0" y="0"/>
                </a:moveTo>
                <a:lnTo>
                  <a:pt x="1183170" y="0"/>
                </a:lnTo>
                <a:lnTo>
                  <a:pt x="1183170" y="1013090"/>
                </a:lnTo>
                <a:lnTo>
                  <a:pt x="0" y="101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EFCEDDC-F34A-A3AA-4B8C-497C9FA58CDF}"/>
              </a:ext>
            </a:extLst>
          </p:cNvPr>
          <p:cNvSpPr/>
          <p:nvPr/>
        </p:nvSpPr>
        <p:spPr>
          <a:xfrm>
            <a:off x="4482912" y="2923876"/>
            <a:ext cx="1344095" cy="902224"/>
          </a:xfrm>
          <a:custGeom>
            <a:avLst/>
            <a:gdLst/>
            <a:ahLst/>
            <a:cxnLst/>
            <a:rect l="l" t="t" r="r" b="b"/>
            <a:pathLst>
              <a:path w="1344095" h="902224">
                <a:moveTo>
                  <a:pt x="0" y="0"/>
                </a:moveTo>
                <a:lnTo>
                  <a:pt x="1344095" y="0"/>
                </a:lnTo>
                <a:lnTo>
                  <a:pt x="1344095" y="902224"/>
                </a:lnTo>
                <a:lnTo>
                  <a:pt x="0" y="90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BF6EEF-E489-B714-BC89-649AD27D7483}"/>
              </a:ext>
            </a:extLst>
          </p:cNvPr>
          <p:cNvSpPr/>
          <p:nvPr/>
        </p:nvSpPr>
        <p:spPr>
          <a:xfrm>
            <a:off x="4771956" y="810413"/>
            <a:ext cx="250883" cy="205268"/>
          </a:xfrm>
          <a:custGeom>
            <a:avLst/>
            <a:gdLst/>
            <a:ahLst/>
            <a:cxnLst/>
            <a:rect l="l" t="t" r="r" b="b"/>
            <a:pathLst>
              <a:path w="250883" h="205268">
                <a:moveTo>
                  <a:pt x="0" y="0"/>
                </a:moveTo>
                <a:lnTo>
                  <a:pt x="250883" y="0"/>
                </a:lnTo>
                <a:lnTo>
                  <a:pt x="250883" y="205268"/>
                </a:lnTo>
                <a:lnTo>
                  <a:pt x="0" y="205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37AC314-32CA-018A-4CD2-78B9682E0FC9}"/>
              </a:ext>
            </a:extLst>
          </p:cNvPr>
          <p:cNvSpPr/>
          <p:nvPr/>
        </p:nvSpPr>
        <p:spPr>
          <a:xfrm>
            <a:off x="7821883" y="629627"/>
            <a:ext cx="432856" cy="180786"/>
          </a:xfrm>
          <a:custGeom>
            <a:avLst/>
            <a:gdLst/>
            <a:ahLst/>
            <a:cxnLst/>
            <a:rect l="l" t="t" r="r" b="b"/>
            <a:pathLst>
              <a:path w="432856" h="180786">
                <a:moveTo>
                  <a:pt x="0" y="0"/>
                </a:moveTo>
                <a:lnTo>
                  <a:pt x="432856" y="0"/>
                </a:lnTo>
                <a:lnTo>
                  <a:pt x="432856" y="180786"/>
                </a:lnTo>
                <a:lnTo>
                  <a:pt x="0" y="180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A106712E-6D11-D619-0570-A955FA26AEF4}"/>
              </a:ext>
            </a:extLst>
          </p:cNvPr>
          <p:cNvSpPr/>
          <p:nvPr/>
        </p:nvSpPr>
        <p:spPr>
          <a:xfrm>
            <a:off x="2636008" y="3635908"/>
            <a:ext cx="1216183" cy="1137131"/>
          </a:xfrm>
          <a:custGeom>
            <a:avLst/>
            <a:gdLst/>
            <a:ahLst/>
            <a:cxnLst/>
            <a:rect l="l" t="t" r="r" b="b"/>
            <a:pathLst>
              <a:path w="1216183" h="1137131">
                <a:moveTo>
                  <a:pt x="0" y="0"/>
                </a:moveTo>
                <a:lnTo>
                  <a:pt x="1216183" y="0"/>
                </a:lnTo>
                <a:lnTo>
                  <a:pt x="1216183" y="1137131"/>
                </a:lnTo>
                <a:lnTo>
                  <a:pt x="0" y="113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2E50F73-334C-645E-04A6-D5FB15901A94}"/>
              </a:ext>
            </a:extLst>
          </p:cNvPr>
          <p:cNvSpPr/>
          <p:nvPr/>
        </p:nvSpPr>
        <p:spPr>
          <a:xfrm>
            <a:off x="2570870" y="2274340"/>
            <a:ext cx="208013" cy="173431"/>
          </a:xfrm>
          <a:custGeom>
            <a:avLst/>
            <a:gdLst/>
            <a:ahLst/>
            <a:cxnLst/>
            <a:rect l="l" t="t" r="r" b="b"/>
            <a:pathLst>
              <a:path w="208013" h="173431">
                <a:moveTo>
                  <a:pt x="0" y="0"/>
                </a:moveTo>
                <a:lnTo>
                  <a:pt x="208013" y="0"/>
                </a:lnTo>
                <a:lnTo>
                  <a:pt x="208013" y="173431"/>
                </a:lnTo>
                <a:lnTo>
                  <a:pt x="0" y="1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17AC32B-96CA-B2DD-6AA8-DB7950744556}"/>
              </a:ext>
            </a:extLst>
          </p:cNvPr>
          <p:cNvSpPr/>
          <p:nvPr/>
        </p:nvSpPr>
        <p:spPr>
          <a:xfrm>
            <a:off x="2790951" y="2183759"/>
            <a:ext cx="632708" cy="528024"/>
          </a:xfrm>
          <a:custGeom>
            <a:avLst/>
            <a:gdLst/>
            <a:ahLst/>
            <a:cxnLst/>
            <a:rect l="l" t="t" r="r" b="b"/>
            <a:pathLst>
              <a:path w="632708" h="528024">
                <a:moveTo>
                  <a:pt x="0" y="0"/>
                </a:moveTo>
                <a:lnTo>
                  <a:pt x="632708" y="0"/>
                </a:lnTo>
                <a:lnTo>
                  <a:pt x="632708" y="528024"/>
                </a:lnTo>
                <a:lnTo>
                  <a:pt x="0" y="5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AC2A92F-C9EC-DA43-861D-120874395B9D}"/>
              </a:ext>
            </a:extLst>
          </p:cNvPr>
          <p:cNvSpPr/>
          <p:nvPr/>
        </p:nvSpPr>
        <p:spPr>
          <a:xfrm>
            <a:off x="4544833" y="5143702"/>
            <a:ext cx="1316736" cy="1048925"/>
          </a:xfrm>
          <a:custGeom>
            <a:avLst/>
            <a:gdLst/>
            <a:ahLst/>
            <a:cxnLst/>
            <a:rect l="l" t="t" r="r" b="b"/>
            <a:pathLst>
              <a:path w="1316736" h="1048925">
                <a:moveTo>
                  <a:pt x="0" y="0"/>
                </a:moveTo>
                <a:lnTo>
                  <a:pt x="1316736" y="0"/>
                </a:lnTo>
                <a:lnTo>
                  <a:pt x="1316736" y="1048925"/>
                </a:lnTo>
                <a:lnTo>
                  <a:pt x="0" y="10489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82463F0-2463-93DA-1147-A3A8F5CBAD7E}"/>
              </a:ext>
            </a:extLst>
          </p:cNvPr>
          <p:cNvSpPr/>
          <p:nvPr/>
        </p:nvSpPr>
        <p:spPr>
          <a:xfrm>
            <a:off x="284565" y="539819"/>
            <a:ext cx="290222" cy="385037"/>
          </a:xfrm>
          <a:custGeom>
            <a:avLst/>
            <a:gdLst/>
            <a:ahLst/>
            <a:cxnLst/>
            <a:rect l="l" t="t" r="r" b="b"/>
            <a:pathLst>
              <a:path w="290222" h="385037">
                <a:moveTo>
                  <a:pt x="0" y="0"/>
                </a:moveTo>
                <a:lnTo>
                  <a:pt x="290222" y="0"/>
                </a:lnTo>
                <a:lnTo>
                  <a:pt x="290222" y="385037"/>
                </a:lnTo>
                <a:lnTo>
                  <a:pt x="0" y="3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775B5424-09DD-8419-4C86-C4C156504634}"/>
              </a:ext>
            </a:extLst>
          </p:cNvPr>
          <p:cNvSpPr/>
          <p:nvPr/>
        </p:nvSpPr>
        <p:spPr>
          <a:xfrm>
            <a:off x="8845259" y="5862381"/>
            <a:ext cx="632421" cy="660492"/>
          </a:xfrm>
          <a:custGeom>
            <a:avLst/>
            <a:gdLst/>
            <a:ahLst/>
            <a:cxnLst/>
            <a:rect l="l" t="t" r="r" b="b"/>
            <a:pathLst>
              <a:path w="632421" h="660492">
                <a:moveTo>
                  <a:pt x="0" y="0"/>
                </a:moveTo>
                <a:lnTo>
                  <a:pt x="632421" y="0"/>
                </a:lnTo>
                <a:lnTo>
                  <a:pt x="632421" y="660492"/>
                </a:lnTo>
                <a:lnTo>
                  <a:pt x="0" y="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F3EACBB-E053-15E3-5D49-A209699A69DF}"/>
              </a:ext>
            </a:extLst>
          </p:cNvPr>
          <p:cNvSpPr txBox="1"/>
          <p:nvPr/>
        </p:nvSpPr>
        <p:spPr>
          <a:xfrm>
            <a:off x="4860347" y="1965197"/>
            <a:ext cx="78263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Physical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50B067-AFD7-BDC3-1BEF-3D973446A54E}"/>
              </a:ext>
            </a:extLst>
          </p:cNvPr>
          <p:cNvSpPr txBox="1"/>
          <p:nvPr/>
        </p:nvSpPr>
        <p:spPr>
          <a:xfrm>
            <a:off x="2659656" y="2839359"/>
            <a:ext cx="895298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Emotional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DF2F3EB-C295-F65E-F215-D78712FA2F2C}"/>
              </a:ext>
            </a:extLst>
          </p:cNvPr>
          <p:cNvSpPr txBox="1"/>
          <p:nvPr/>
        </p:nvSpPr>
        <p:spPr>
          <a:xfrm>
            <a:off x="4721689" y="3901690"/>
            <a:ext cx="794609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Spiritual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5DE189DD-B38E-E85F-0DDC-0F70E8A8223E}"/>
              </a:ext>
            </a:extLst>
          </p:cNvPr>
          <p:cNvSpPr txBox="1"/>
          <p:nvPr/>
        </p:nvSpPr>
        <p:spPr>
          <a:xfrm>
            <a:off x="2814843" y="4773039"/>
            <a:ext cx="767204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dirty="0">
                <a:solidFill>
                  <a:srgbClr val="000000"/>
                </a:solidFill>
                <a:latin typeface="Canva Sans Bold"/>
              </a:rPr>
              <a:t>Sensory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82B6D3-4FC6-AEAB-26AD-CA3C44AB17C4}"/>
              </a:ext>
            </a:extLst>
          </p:cNvPr>
          <p:cNvSpPr txBox="1"/>
          <p:nvPr/>
        </p:nvSpPr>
        <p:spPr>
          <a:xfrm>
            <a:off x="4909709" y="6243529"/>
            <a:ext cx="647628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Social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69525D7-D127-8172-9D29-9D157FE5E635}"/>
              </a:ext>
            </a:extLst>
          </p:cNvPr>
          <p:cNvSpPr txBox="1"/>
          <p:nvPr/>
        </p:nvSpPr>
        <p:spPr>
          <a:xfrm>
            <a:off x="7117347" y="3032048"/>
            <a:ext cx="704536" cy="15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Mental Rest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ADBD447-BD24-F069-24DC-7A5E8D881378}"/>
              </a:ext>
            </a:extLst>
          </p:cNvPr>
          <p:cNvSpPr txBox="1"/>
          <p:nvPr/>
        </p:nvSpPr>
        <p:spPr>
          <a:xfrm>
            <a:off x="6988800" y="4976021"/>
            <a:ext cx="790865" cy="33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>
                <a:solidFill>
                  <a:srgbClr val="000000"/>
                </a:solidFill>
                <a:latin typeface="Canva Sans Bold"/>
              </a:rPr>
              <a:t>Creative Rest</a:t>
            </a:r>
          </a:p>
          <a:p>
            <a:pPr algn="ctr">
              <a:lnSpc>
                <a:spcPts val="1330"/>
              </a:lnSpc>
              <a:spcBef>
                <a:spcPct val="0"/>
              </a:spcBef>
            </a:pPr>
            <a:endParaRPr lang="en-US" sz="95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4DA22595-4C29-CD26-80DA-951DDCFB9107}"/>
              </a:ext>
            </a:extLst>
          </p:cNvPr>
          <p:cNvSpPr/>
          <p:nvPr/>
        </p:nvSpPr>
        <p:spPr>
          <a:xfrm>
            <a:off x="9325376" y="6575852"/>
            <a:ext cx="1316736" cy="222648"/>
          </a:xfrm>
          <a:custGeom>
            <a:avLst/>
            <a:gdLst/>
            <a:ahLst/>
            <a:cxnLst/>
            <a:rect l="l" t="t" r="r" b="b"/>
            <a:pathLst>
              <a:path w="1316736" h="222648">
                <a:moveTo>
                  <a:pt x="0" y="0"/>
                </a:moveTo>
                <a:lnTo>
                  <a:pt x="1316736" y="0"/>
                </a:lnTo>
                <a:lnTo>
                  <a:pt x="1316736" y="222648"/>
                </a:lnTo>
                <a:lnTo>
                  <a:pt x="0" y="222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C9B6CC5E-4FB6-3F93-BF0D-00757DDD5492}"/>
              </a:ext>
            </a:extLst>
          </p:cNvPr>
          <p:cNvSpPr txBox="1"/>
          <p:nvPr/>
        </p:nvSpPr>
        <p:spPr>
          <a:xfrm>
            <a:off x="2305129" y="264789"/>
            <a:ext cx="7020247" cy="3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3200" dirty="0">
                <a:solidFill>
                  <a:srgbClr val="000000"/>
                </a:solidFill>
                <a:latin typeface="Neue Plak"/>
              </a:rPr>
              <a:t>7 types of rest to avoid burnout</a:t>
            </a:r>
          </a:p>
        </p:txBody>
      </p:sp>
    </p:spTree>
    <p:extLst>
      <p:ext uri="{BB962C8B-B14F-4D97-AF65-F5344CB8AC3E}">
        <p14:creationId xmlns:p14="http://schemas.microsoft.com/office/powerpoint/2010/main" val="23277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532</Words>
  <Application>Microsoft Office PowerPoint</Application>
  <PresentationFormat>Widescreen</PresentationFormat>
  <Paragraphs>211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Canva Sans Bold</vt:lpstr>
      <vt:lpstr>FF Meta Serif W01</vt:lpstr>
      <vt:lpstr>Neue Plak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T V</dc:creator>
  <cp:lastModifiedBy>Vaishnavi T V</cp:lastModifiedBy>
  <cp:revision>23</cp:revision>
  <dcterms:created xsi:type="dcterms:W3CDTF">2023-09-06T01:40:58Z</dcterms:created>
  <dcterms:modified xsi:type="dcterms:W3CDTF">2023-09-06T18:59:57Z</dcterms:modified>
</cp:coreProperties>
</file>